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63" r:id="rId2"/>
    <p:sldId id="286" r:id="rId3"/>
    <p:sldId id="335" r:id="rId4"/>
    <p:sldId id="336" r:id="rId5"/>
    <p:sldId id="295" r:id="rId6"/>
    <p:sldId id="285" r:id="rId7"/>
    <p:sldId id="325" r:id="rId8"/>
    <p:sldId id="324" r:id="rId9"/>
    <p:sldId id="326" r:id="rId10"/>
    <p:sldId id="317" r:id="rId11"/>
    <p:sldId id="327" r:id="rId12"/>
    <p:sldId id="318" r:id="rId13"/>
    <p:sldId id="319" r:id="rId14"/>
    <p:sldId id="328" r:id="rId15"/>
    <p:sldId id="329" r:id="rId16"/>
    <p:sldId id="334" r:id="rId17"/>
    <p:sldId id="332" r:id="rId18"/>
    <p:sldId id="333" r:id="rId19"/>
    <p:sldId id="330" r:id="rId20"/>
    <p:sldId id="298" r:id="rId21"/>
    <p:sldId id="300" r:id="rId22"/>
    <p:sldId id="29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stin Dean" initials="JD" lastIdx="4" clrIdx="0">
    <p:extLst>
      <p:ext uri="{19B8F6BF-5375-455C-9EA6-DF929625EA0E}">
        <p15:presenceInfo xmlns:p15="http://schemas.microsoft.com/office/powerpoint/2012/main" userId="S::jdean@theadditiveagency.com::48d7c856-aa91-4f9a-9c9d-c7de74b978a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707780"/>
    <a:srgbClr val="D74100"/>
    <a:srgbClr val="404040"/>
    <a:srgbClr val="6D777E"/>
    <a:srgbClr val="F76900"/>
    <a:srgbClr val="F768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2FFBD1-BE91-D141-A9C8-B5B777F1CF12}" v="1" dt="2023-11-28T01:31:42.629"/>
  </p1510:revLst>
</p1510:revInfo>
</file>

<file path=ppt/tableStyles.xml><?xml version="1.0" encoding="utf-8"?>
<a:tblStyleLst xmlns:a="http://schemas.openxmlformats.org/drawingml/2006/main" def="{10A1B5D5-9B99-4C35-A422-299274C87663}"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92"/>
    <p:restoredTop sz="95711"/>
  </p:normalViewPr>
  <p:slideViewPr>
    <p:cSldViewPr snapToGrid="0" snapToObjects="1">
      <p:cViewPr varScale="1">
        <p:scale>
          <a:sx n="137" d="100"/>
          <a:sy n="137" d="100"/>
        </p:scale>
        <p:origin x="1696" y="184"/>
      </p:cViewPr>
      <p:guideLst/>
    </p:cSldViewPr>
  </p:slideViewPr>
  <p:outlineViewPr>
    <p:cViewPr>
      <p:scale>
        <a:sx n="33" d="100"/>
        <a:sy n="33" d="100"/>
      </p:scale>
      <p:origin x="0" y="-12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2" d="100"/>
        <a:sy n="152" d="100"/>
      </p:scale>
      <p:origin x="0" y="0"/>
    </p:cViewPr>
  </p:sorterViewPr>
  <p:notesViewPr>
    <p:cSldViewPr snapToGrid="0" snapToObjects="1">
      <p:cViewPr varScale="1">
        <p:scale>
          <a:sx n="114" d="100"/>
          <a:sy n="114" d="100"/>
        </p:scale>
        <p:origin x="354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C01379A-EF37-704C-8538-D0F73F424FA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2CBE97-3D0C-5045-9FE9-7F95CA6BE3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CE2166-158B-7043-BC3D-862E3961CD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20385E-9AEC-AE4B-9F29-034FFD6546A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7B6664E-7B47-9F48-A0F4-96D7B082EC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EE0C87-C4B2-804D-A271-30F16C3C06F1}" type="datetimeFigureOut">
              <a:rPr lang="en-US" smtClean="0"/>
              <a:t>11/29/23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2547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088AB-38D9-574D-9FE4-C1ABD659377A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C9CC7F-D7FD-7142-9894-9CD0A54CF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172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9CC7F-D7FD-7142-9894-9CD0A54CFB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63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9CC7F-D7FD-7142-9894-9CD0A54CFB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780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9CC7F-D7FD-7142-9894-9CD0A54CFB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479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9CC7F-D7FD-7142-9894-9CD0A54CFBF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311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9CC7F-D7FD-7142-9894-9CD0A54CFBF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523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9CC7F-D7FD-7142-9894-9CD0A54CFB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569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9CC7F-D7FD-7142-9894-9CD0A54CFB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504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9CC7F-D7FD-7142-9894-9CD0A54CFB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042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9CC7F-D7FD-7142-9894-9CD0A54CFB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30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9CC7F-D7FD-7142-9894-9CD0A54CFB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512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9CC7F-D7FD-7142-9894-9CD0A54CFB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60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9CC7F-D7FD-7142-9894-9CD0A54CFB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7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9CC7F-D7FD-7142-9894-9CD0A54CFB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91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Block S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D7C3A-EF0B-4240-8101-CB6524BBA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1879447"/>
            <a:ext cx="658368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AD06B-ADEF-9846-AB81-A4E3AE9CC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975122"/>
            <a:ext cx="6583680" cy="10397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3" descr="Syracuse University is presented next to a block S in orange on a white background." title="Syracuse University Logo">
            <a:extLst>
              <a:ext uri="{FF2B5EF4-FFF2-40B4-BE49-F238E27FC236}">
                <a16:creationId xmlns:a16="http://schemas.microsoft.com/office/drawing/2014/main" id="{45EA3A71-4B99-694C-96D0-5C3A8731AD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664" y="466344"/>
            <a:ext cx="3300984" cy="6217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DAECBF-3FA0-5140-979A-A6B0B5EA3B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1667" y="442093"/>
            <a:ext cx="4335411" cy="596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58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9FBE8-57B1-984B-85C1-A3E9EEE3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3B3998B0-802F-B748-B5BA-6FE0D747129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41248" y="1828800"/>
            <a:ext cx="10515600" cy="435254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140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F2A658F-CD0B-4645-8298-83CE8302A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D1DCB07-D8B9-C74E-BA30-F4E3DA9511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070101"/>
            <a:ext cx="12192000" cy="478789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558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A667-DD05-564E-B57D-77CECB3AE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55991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01000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with Photo (Oran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B9ABE-199D-114A-BD4B-8AB0CAAC2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31" y="1060809"/>
            <a:ext cx="5224821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9A87B-9450-B342-898B-1B56515C9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4114800"/>
            <a:ext cx="5224821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0816FEDB-1838-C944-A3FD-F00975D579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92240" y="0"/>
            <a:ext cx="5699760" cy="68580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4062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with Photo (Navy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B9ABE-199D-114A-BD4B-8AB0CAAC2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31" y="1060809"/>
            <a:ext cx="5224821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9A87B-9450-B342-898B-1B56515C9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31" y="4114800"/>
            <a:ext cx="5224821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C17D0421-183A-334C-9D76-A5BEBECDE6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92240" y="0"/>
            <a:ext cx="5699760" cy="6858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1767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(Orang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B9ABE-199D-114A-BD4B-8AB0CAAC2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836987"/>
            <a:ext cx="10515600" cy="136366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9A87B-9450-B342-898B-1B56515C9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357813"/>
            <a:ext cx="10515600" cy="719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71071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(Navy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B9ABE-199D-114A-BD4B-8AB0CAAC2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836987"/>
            <a:ext cx="10515600" cy="136366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9A87B-9450-B342-898B-1B56515C9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357813"/>
            <a:ext cx="10515600" cy="719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75742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 descr="This rectangle is a decorative element that becomes a white background for the orange logo at the top left of the slide. " title="Decorative Background">
            <a:extLst>
              <a:ext uri="{FF2B5EF4-FFF2-40B4-BE49-F238E27FC236}">
                <a16:creationId xmlns:a16="http://schemas.microsoft.com/office/drawing/2014/main" id="{982ED1EF-5686-E24D-9F47-3384F095732F}"/>
              </a:ext>
            </a:extLst>
          </p:cNvPr>
          <p:cNvSpPr/>
          <p:nvPr userDrawn="1"/>
        </p:nvSpPr>
        <p:spPr>
          <a:xfrm>
            <a:off x="0" y="0"/>
            <a:ext cx="12191999" cy="1188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378F63C-0147-3441-9377-F9E2452D2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4332" y="2778847"/>
            <a:ext cx="5486400" cy="1737360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5" name="Picture 2" descr="Syracuse University is presented next to a block S in orange on a white background." title="Syracuse University Logo">
            <a:extLst>
              <a:ext uri="{FF2B5EF4-FFF2-40B4-BE49-F238E27FC236}">
                <a16:creationId xmlns:a16="http://schemas.microsoft.com/office/drawing/2014/main" id="{DB50F347-9886-324C-A880-F8E9B3A822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0" r="-90"/>
          <a:stretch/>
        </p:blipFill>
        <p:spPr>
          <a:xfrm>
            <a:off x="696058" y="365760"/>
            <a:ext cx="241837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86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with Laurel (Oran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494660B-E1AB-AF43-9B1B-F34D5E1CC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663" y="2766217"/>
            <a:ext cx="5486400" cy="1737360"/>
          </a:xfrm>
        </p:spPr>
        <p:txBody>
          <a:bodyPr tIns="0" bIns="0" anchor="t" anchorCtr="0">
            <a:norm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6" name="Picture 3" descr="Syracuse University is presented next to a block S in white on an orange background." title="Syracuse University Logo">
            <a:extLst>
              <a:ext uri="{FF2B5EF4-FFF2-40B4-BE49-F238E27FC236}">
                <a16:creationId xmlns:a16="http://schemas.microsoft.com/office/drawing/2014/main" id="{041D6A3C-A6D7-5C40-8DB1-7F7F93BCA5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" t="408" r="-69" b="-408"/>
          <a:stretch/>
        </p:blipFill>
        <p:spPr>
          <a:xfrm>
            <a:off x="740664" y="466344"/>
            <a:ext cx="3300984" cy="621792"/>
          </a:xfrm>
          <a:prstGeom prst="rect">
            <a:avLst/>
          </a:prstGeom>
        </p:spPr>
      </p:pic>
      <p:pic>
        <p:nvPicPr>
          <p:cNvPr id="7" name="Picture 3" descr="The laurel from the Syracuse University seal is cropped to fit the right side of the slide. The laurel consists of a series of leaves in an arch. The laurel is white on top of an orange background." title="Syracuse University Laurel">
            <a:extLst>
              <a:ext uri="{FF2B5EF4-FFF2-40B4-BE49-F238E27FC236}">
                <a16:creationId xmlns:a16="http://schemas.microsoft.com/office/drawing/2014/main" id="{4F9193E3-243E-1B45-8467-4622423DF0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" t="19247" r="69129" b="23976"/>
          <a:stretch/>
        </p:blipFill>
        <p:spPr>
          <a:xfrm>
            <a:off x="8339328" y="0"/>
            <a:ext cx="38496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143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Block S (Nav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99EDC7-C6D8-5243-B8E5-E33628700F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71666" y="447261"/>
            <a:ext cx="4335412" cy="59634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DD7C3A-EF0B-4240-8101-CB6524BBA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1879447"/>
            <a:ext cx="658368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AD06B-ADEF-9846-AB81-A4E3AE9CC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975122"/>
            <a:ext cx="6583680" cy="10397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3" descr="Syracuse University is presented next to a block S in orange on a white background." title="Syracuse University Logo">
            <a:extLst>
              <a:ext uri="{FF2B5EF4-FFF2-40B4-BE49-F238E27FC236}">
                <a16:creationId xmlns:a16="http://schemas.microsoft.com/office/drawing/2014/main" id="{33CC16B8-858B-E641-A281-B2BCE05C59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664" y="466344"/>
            <a:ext cx="3300984" cy="62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944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with Laurel (Navy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FF41C7C-C8A5-FE4C-AF93-AC5D5F45F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664" y="2766217"/>
            <a:ext cx="5483335" cy="1737360"/>
          </a:xfrm>
        </p:spPr>
        <p:txBody>
          <a:bodyPr tIns="0" bIns="0" anchor="t" anchorCtr="0">
            <a:noAutofit/>
          </a:bodyPr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6" name="Picture 3" descr="Syracuse University is presented next to a block S in orange on a navy background." title="Syracuse University Logo">
            <a:extLst>
              <a:ext uri="{FF2B5EF4-FFF2-40B4-BE49-F238E27FC236}">
                <a16:creationId xmlns:a16="http://schemas.microsoft.com/office/drawing/2014/main" id="{AA5B4474-4214-1746-A7BA-39AF0E90AC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664" y="466344"/>
            <a:ext cx="3300984" cy="621792"/>
          </a:xfrm>
          <a:prstGeom prst="rect">
            <a:avLst/>
          </a:prstGeom>
        </p:spPr>
      </p:pic>
      <p:pic>
        <p:nvPicPr>
          <p:cNvPr id="7" name="Picture 3" descr="The laurel from the Syracuse University seal is cropped to fit the right side of the slide. The laurel consists of a series of leaves in an arch. The laurel is white on top of a navy background." title="Syracuse University Laurel">
            <a:extLst>
              <a:ext uri="{FF2B5EF4-FFF2-40B4-BE49-F238E27FC236}">
                <a16:creationId xmlns:a16="http://schemas.microsoft.com/office/drawing/2014/main" id="{6698A982-DF1C-E541-8680-695565939B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" t="19247" r="69129" b="23976"/>
          <a:stretch/>
        </p:blipFill>
        <p:spPr>
          <a:xfrm>
            <a:off x="8339328" y="0"/>
            <a:ext cx="38496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30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Block S (Orang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D7C3A-EF0B-4240-8101-CB6524BBA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1879447"/>
            <a:ext cx="658368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AD06B-ADEF-9846-AB81-A4E3AE9CC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975122"/>
            <a:ext cx="6583680" cy="10397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3" descr="Syracuse University is presented next to a block S in white on an orange background" title="Syracuse University Logo">
            <a:extLst>
              <a:ext uri="{FF2B5EF4-FFF2-40B4-BE49-F238E27FC236}">
                <a16:creationId xmlns:a16="http://schemas.microsoft.com/office/drawing/2014/main" id="{7CF03E9B-FCD7-F442-A254-65ABE0B4FC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" t="408" r="-69" b="-408"/>
          <a:stretch/>
        </p:blipFill>
        <p:spPr>
          <a:xfrm>
            <a:off x="740664" y="466344"/>
            <a:ext cx="3300984" cy="6217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95035D-9821-C346-95B9-16D6E959C0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1666" y="447261"/>
            <a:ext cx="4335412" cy="596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30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hoto (Orang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D7C3A-EF0B-4240-8101-CB6524BBA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879447"/>
            <a:ext cx="4390103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AD06B-ADEF-9846-AB81-A4E3AE9CC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4975122"/>
            <a:ext cx="4390103" cy="10397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369042D0-5033-4541-ADD4-1239414CD9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29200" y="0"/>
            <a:ext cx="7162800" cy="6858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7" name="Picture 4" descr="Syracuse University is presented next to a block S in white on an orange background" title="Syracuse University Logo">
            <a:extLst>
              <a:ext uri="{FF2B5EF4-FFF2-40B4-BE49-F238E27FC236}">
                <a16:creationId xmlns:a16="http://schemas.microsoft.com/office/drawing/2014/main" id="{DE7701AA-76BC-3943-BF2D-8660BCB5D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5" b="735"/>
          <a:stretch/>
        </p:blipFill>
        <p:spPr>
          <a:xfrm>
            <a:off x="457200" y="457200"/>
            <a:ext cx="3300984" cy="62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3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hoto (Navy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D7C3A-EF0B-4240-8101-CB6524BBA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879447"/>
            <a:ext cx="4390103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AD06B-ADEF-9846-AB81-A4E3AE9CC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4975122"/>
            <a:ext cx="4390103" cy="10397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DC87AD74-788A-2745-9A83-3936DD28B9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29200" y="0"/>
            <a:ext cx="7162800" cy="6858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6" name="Picture 4" descr="Syracuse University is presented next to a block S in orange on a navy background. " title="Syracuse University Logo">
            <a:extLst>
              <a:ext uri="{FF2B5EF4-FFF2-40B4-BE49-F238E27FC236}">
                <a16:creationId xmlns:a16="http://schemas.microsoft.com/office/drawing/2014/main" id="{BAA10509-61C6-614C-9E42-CC55FDFFA3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457200"/>
            <a:ext cx="3300984" cy="62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864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7A350-A569-4D4A-A8C5-9F53139FA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4DD360-C2B2-1A49-B668-FE02618F2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0" indent="0">
              <a:buNone/>
              <a:defRPr/>
            </a:lvl1pPr>
            <a:lvl2pPr marL="9525" indent="0">
              <a:buNone/>
              <a:tabLst/>
              <a:defRPr/>
            </a:lvl2pPr>
            <a:lvl3pPr marL="9525" indent="0">
              <a:buNone/>
              <a:tabLst/>
              <a:defRPr/>
            </a:lvl3pPr>
            <a:lvl4pPr marL="9525" indent="0">
              <a:buNone/>
              <a:tabLst/>
              <a:defRPr/>
            </a:lvl4pPr>
            <a:lvl5pPr marL="9525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4781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9FBE8-57B1-984B-85C1-A3E9EEE3D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5067853-CEB1-FC44-B005-DDF70C5D1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0712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F407E-022E-794A-A444-D97BCE8B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5029A84-5503-7243-AB5C-33942C7CB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D58A4AA-3BBA-CD47-9E72-797470530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4612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D03F8-3E42-A544-82DD-AA6A2FE1F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92CCD6E-072F-2642-AB45-71658C909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5"/>
            <a:ext cx="5157787" cy="73152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i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FCF624C1-8860-7343-A9C7-D4AE6D946B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51761"/>
            <a:ext cx="5157787" cy="35252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F7A2362-C790-E647-BCBF-A98393C550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5625"/>
            <a:ext cx="5183188" cy="73152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i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03FD1DC2-B954-A943-AD79-573CC1E41B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51761"/>
            <a:ext cx="5183188" cy="35252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615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94CB2F0-51AE-5C4D-B565-575D8027D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BCC5045-1D03-7D4A-9807-27BCB241B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25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3">
            <a:extLst>
              <a:ext uri="{FF2B5EF4-FFF2-40B4-BE49-F238E27FC236}">
                <a16:creationId xmlns:a16="http://schemas.microsoft.com/office/drawing/2014/main" id="{08139C9B-1722-DF45-9141-674D6389476B}"/>
              </a:ext>
            </a:extLst>
          </p:cNvPr>
          <p:cNvCxnSpPr>
            <a:cxnSpLocks/>
          </p:cNvCxnSpPr>
          <p:nvPr userDrawn="1"/>
        </p:nvCxnSpPr>
        <p:spPr>
          <a:xfrm>
            <a:off x="838200" y="6355845"/>
            <a:ext cx="105156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4">
            <a:extLst>
              <a:ext uri="{FF2B5EF4-FFF2-40B4-BE49-F238E27FC236}">
                <a16:creationId xmlns:a16="http://schemas.microsoft.com/office/drawing/2014/main" id="{B074448F-ECDF-DC44-9F43-FD59771C7B33}"/>
              </a:ext>
            </a:extLst>
          </p:cNvPr>
          <p:cNvSpPr txBox="1"/>
          <p:nvPr userDrawn="1"/>
        </p:nvSpPr>
        <p:spPr>
          <a:xfrm>
            <a:off x="838200" y="6355845"/>
            <a:ext cx="1919243" cy="365125"/>
          </a:xfrm>
          <a:prstGeom prst="rect">
            <a:avLst/>
          </a:prstGeom>
          <a:noFill/>
        </p:spPr>
        <p:txBody>
          <a:bodyPr wrap="none" lIns="0" rIns="0" rtlCol="0" anchor="ctr">
            <a:noAutofit/>
          </a:bodyPr>
          <a:lstStyle/>
          <a:p>
            <a:r>
              <a:rPr lang="en-US" sz="1000" dirty="0">
                <a:solidFill>
                  <a:schemeClr val="tx2"/>
                </a:solidFill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Syracuse University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5617610D-C255-5549-8A79-A9BD2F9C5841}"/>
              </a:ext>
            </a:extLst>
          </p:cNvPr>
          <p:cNvSpPr txBox="1"/>
          <p:nvPr userDrawn="1"/>
        </p:nvSpPr>
        <p:spPr>
          <a:xfrm>
            <a:off x="9434557" y="6355845"/>
            <a:ext cx="1919243" cy="365125"/>
          </a:xfrm>
          <a:prstGeom prst="rect">
            <a:avLst/>
          </a:prstGeom>
          <a:noFill/>
        </p:spPr>
        <p:txBody>
          <a:bodyPr wrap="none" lIns="0" rIns="0" rtlCol="0" anchor="ctr">
            <a:noAutofit/>
          </a:bodyPr>
          <a:lstStyle/>
          <a:p>
            <a:pPr algn="r"/>
            <a:fld id="{9A343670-1D05-7C47-B2D6-B371475A4076}" type="slidenum">
              <a:rPr lang="en-US" sz="900" b="0" smtClean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‹#›</a:t>
            </a:fld>
            <a:endParaRPr lang="en-US" sz="900" b="0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965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5" r:id="rId3"/>
    <p:sldLayoutId id="2147483666" r:id="rId4"/>
    <p:sldLayoutId id="2147483668" r:id="rId5"/>
    <p:sldLayoutId id="2147483671" r:id="rId6"/>
    <p:sldLayoutId id="2147483650" r:id="rId7"/>
    <p:sldLayoutId id="2147483652" r:id="rId8"/>
    <p:sldLayoutId id="2147483653" r:id="rId9"/>
    <p:sldLayoutId id="2147483672" r:id="rId10"/>
    <p:sldLayoutId id="2147483655" r:id="rId11"/>
    <p:sldLayoutId id="2147483654" r:id="rId12"/>
    <p:sldLayoutId id="2147483673" r:id="rId13"/>
    <p:sldLayoutId id="2147483658" r:id="rId14"/>
    <p:sldLayoutId id="2147483657" r:id="rId15"/>
    <p:sldLayoutId id="2147483662" r:id="rId16"/>
    <p:sldLayoutId id="2147483663" r:id="rId17"/>
    <p:sldLayoutId id="2147483656" r:id="rId18"/>
    <p:sldLayoutId id="2147483660" r:id="rId19"/>
    <p:sldLayoutId id="2147483661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2"/>
        </a:buClr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2"/>
        </a:buClr>
        <a:buFont typeface="System Font Regular"/>
        <a:buChar char="–"/>
        <a:defRPr sz="2400" kern="1200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accent1"/>
        </a:buClr>
        <a:buFont typeface="Wingdings" pitchFamily="2" charset="2"/>
        <a:buChar char="§"/>
        <a:defRPr sz="2400" kern="1200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accent1"/>
        </a:buClr>
        <a:buFont typeface="System Font Regular"/>
        <a:buChar char="–"/>
        <a:defRPr sz="2000" kern="1200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cny.org/wp-content/uploads/2023/10/Manufacturing-Matters-Newsletter-Nov-2023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0.svg"/><Relationship Id="rId7" Type="http://schemas.openxmlformats.org/officeDocument/2006/relationships/image" Target="../media/image15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cny.org/" TargetMode="External"/><Relationship Id="rId2" Type="http://schemas.openxmlformats.org/officeDocument/2006/relationships/hyperlink" Target="https://www.greenbiz.com/article/syracuses-hotel-skyler-becomes-third-leed-platinum-hotel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plasticsmachinerymanufacturing.com/features/article/21136683/harbec-succeeds-in-carbonneutral-quest" TargetMode="External"/><Relationship Id="rId5" Type="http://schemas.openxmlformats.org/officeDocument/2006/relationships/hyperlink" Target="https://tessy.com/wp-content/uploads/2023/07/Tessy-2023-Sustainability-Report-V2.pdf" TargetMode="External"/><Relationship Id="rId4" Type="http://schemas.openxmlformats.org/officeDocument/2006/relationships/hyperlink" Target="https://www.novelis.com/wp-content/uploads/2023/09/Novelis-Sustainability-Report-2023.pdf?utm_source=download&amp;utm_medium=download&amp;utm_campaign=sustainability_report_2023&amp;utm_id=sustainability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19" Type="http://schemas.openxmlformats.org/officeDocument/2006/relationships/image" Target="../media/image30.svg"/><Relationship Id="rId4" Type="http://schemas.openxmlformats.org/officeDocument/2006/relationships/image" Target="../media/image15.svg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5D7DE5E-CDA9-F941-923C-1B3B708442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199" y="2138910"/>
            <a:ext cx="4572001" cy="2387600"/>
          </a:xfrm>
        </p:spPr>
        <p:txBody>
          <a:bodyPr>
            <a:normAutofit/>
          </a:bodyPr>
          <a:lstStyle/>
          <a:p>
            <a:r>
              <a:rPr lang="en-US" dirty="0"/>
              <a:t>MACNY &amp; Green Energy in CNY</a:t>
            </a:r>
          </a:p>
        </p:txBody>
      </p:sp>
      <p:pic>
        <p:nvPicPr>
          <p:cNvPr id="6" name="Picture Placeholder 3" descr="Aerial photo of campus buildings: Crouse, Maxwell, Eggers, and Tolley. The photo is taken in the fall. Trees are turning into yellows and browns in the background. " title="Syracuse University Campus">
            <a:extLst>
              <a:ext uri="{FF2B5EF4-FFF2-40B4-BE49-F238E27FC236}">
                <a16:creationId xmlns:a16="http://schemas.microsoft.com/office/drawing/2014/main" id="{A75B6B7E-AA76-B54A-AAEF-B2AC81D8C0E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" b="8"/>
          <a:stretch/>
        </p:blipFill>
        <p:spPr>
          <a:xfrm>
            <a:off x="5029200" y="0"/>
            <a:ext cx="716280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8461326-8E6D-A8B8-7067-C18A383F40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4975122"/>
            <a:ext cx="4390103" cy="1462254"/>
          </a:xfrm>
        </p:spPr>
        <p:txBody>
          <a:bodyPr>
            <a:normAutofit fontScale="92500"/>
          </a:bodyPr>
          <a:lstStyle/>
          <a:p>
            <a:r>
              <a:rPr lang="en-US" dirty="0"/>
              <a:t>November 2023</a:t>
            </a:r>
          </a:p>
          <a:p>
            <a:r>
              <a:rPr lang="en-US" dirty="0"/>
              <a:t>Will Breitenbach, Luke Boyer</a:t>
            </a:r>
          </a:p>
          <a:p>
            <a:r>
              <a:rPr lang="en-US" dirty="0"/>
              <a:t>Jay Shankar, Darci Johal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B4552F-FC8C-A6C4-67DD-ACAF80949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176" y="1019884"/>
            <a:ext cx="2101088" cy="102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022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2CC9-F550-F245-B105-23DB02F54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MACNY Newsletter </a:t>
            </a:r>
            <a:r>
              <a:rPr lang="en-US" dirty="0"/>
              <a:t>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42223-9585-C74D-89FB-DEDD812CD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74408" cy="4351338"/>
          </a:xfrm>
        </p:spPr>
        <p:txBody>
          <a:bodyPr>
            <a:normAutofit/>
          </a:bodyPr>
          <a:lstStyle/>
          <a:p>
            <a:r>
              <a:rPr lang="en-US" dirty="0"/>
              <a:t>Continue Outreach – Manufacturer’s Energy Group (MEG)</a:t>
            </a:r>
          </a:p>
          <a:p>
            <a:r>
              <a:rPr lang="en-US" dirty="0"/>
              <a:t>Work with NY State Government on Education</a:t>
            </a:r>
          </a:p>
          <a:p>
            <a:r>
              <a:rPr lang="en-US" dirty="0"/>
              <a:t>Become an Industry Leader</a:t>
            </a:r>
          </a:p>
          <a:p>
            <a:r>
              <a:rPr lang="en-US" dirty="0"/>
              <a:t>New York Cap and Invest (NYCI)</a:t>
            </a:r>
          </a:p>
          <a:p>
            <a:pPr lvl="1"/>
            <a:r>
              <a:rPr lang="en-US" dirty="0"/>
              <a:t>Affordability</a:t>
            </a:r>
          </a:p>
          <a:p>
            <a:pPr lvl="1"/>
            <a:r>
              <a:rPr lang="en-US" dirty="0"/>
              <a:t>Climate Leadership</a:t>
            </a:r>
          </a:p>
          <a:p>
            <a:pPr lvl="1"/>
            <a:r>
              <a:rPr lang="en-US" dirty="0"/>
              <a:t>Investing in Disadvantaged Communities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AAE216-4930-03D3-6B63-9D7454995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2608" y="1290606"/>
            <a:ext cx="3810000" cy="254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AF1890-1C9E-BA7F-C2EE-D5669CA624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0336" y="3784537"/>
            <a:ext cx="45720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55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5D533-75D5-3944-A304-1D05C8AF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Local Leaders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66E2422E-9D50-6C45-8A17-B51D5DE7B4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" y="1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34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2CC9-F550-F245-B105-23DB02F5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82" y="292578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/>
              <a:t>Harbec</a:t>
            </a:r>
            <a:r>
              <a:rPr lang="en-US" dirty="0"/>
              <a:t> - Ontario, 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42223-9585-C74D-89FB-DEDD812CD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880" y="1730279"/>
            <a:ext cx="6220968" cy="4872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+mn-lt"/>
              </a:rPr>
              <a:t>60% of energy from on-site wind turbines and solar panels</a:t>
            </a:r>
          </a:p>
          <a:p>
            <a:r>
              <a:rPr lang="en-US" dirty="0">
                <a:solidFill>
                  <a:srgbClr val="002060"/>
                </a:solidFill>
                <a:latin typeface="+mn-lt"/>
              </a:rPr>
              <a:t>R</a:t>
            </a:r>
            <a:r>
              <a:rPr lang="en-US" sz="2800" dirty="0">
                <a:solidFill>
                  <a:srgbClr val="002060"/>
                </a:solidFill>
                <a:latin typeface="+mn-lt"/>
              </a:rPr>
              <a:t>epurposes heat energy with </a:t>
            </a:r>
            <a:r>
              <a:rPr lang="en-US" dirty="0">
                <a:solidFill>
                  <a:srgbClr val="002060"/>
                </a:solidFill>
                <a:latin typeface="+mn-lt"/>
              </a:rPr>
              <a:t>AC system</a:t>
            </a:r>
            <a:endParaRPr lang="en-US" sz="2800" dirty="0">
              <a:solidFill>
                <a:srgbClr val="002060"/>
              </a:solidFill>
              <a:latin typeface="+mn-lt"/>
            </a:endParaRPr>
          </a:p>
          <a:p>
            <a:r>
              <a:rPr lang="en-US" dirty="0">
                <a:solidFill>
                  <a:srgbClr val="002060"/>
                </a:solidFill>
                <a:latin typeface="+mn-lt"/>
              </a:rPr>
              <a:t>Water-Neutral</a:t>
            </a:r>
            <a:endParaRPr lang="en-US" sz="2800" dirty="0">
              <a:solidFill>
                <a:srgbClr val="002060"/>
              </a:solidFill>
              <a:latin typeface="+mn-lt"/>
            </a:endParaRPr>
          </a:p>
          <a:p>
            <a:r>
              <a:rPr lang="en-US" sz="2800" dirty="0">
                <a:solidFill>
                  <a:srgbClr val="002060"/>
                </a:solidFill>
                <a:latin typeface="+mn-lt"/>
              </a:rPr>
              <a:t>NYSERDA Grant – </a:t>
            </a:r>
            <a:r>
              <a:rPr lang="en-US" dirty="0">
                <a:solidFill>
                  <a:srgbClr val="002060"/>
                </a:solidFill>
                <a:latin typeface="+mn-lt"/>
              </a:rPr>
              <a:t>8 wind </a:t>
            </a:r>
            <a:r>
              <a:rPr lang="en-US" sz="2800" dirty="0">
                <a:solidFill>
                  <a:srgbClr val="002060"/>
                </a:solidFill>
                <a:latin typeface="+mn-lt"/>
              </a:rPr>
              <a:t>turbines with a combined capacity of 820 kW</a:t>
            </a:r>
            <a:br>
              <a:rPr lang="en-US" sz="2800" dirty="0">
                <a:solidFill>
                  <a:srgbClr val="002060"/>
                </a:solidFill>
                <a:latin typeface="+mn-lt"/>
              </a:rPr>
            </a:br>
            <a:endParaRPr lang="en-US" sz="2800" dirty="0">
              <a:latin typeface="+mn-lt"/>
            </a:endParaRPr>
          </a:p>
        </p:txBody>
      </p:sp>
      <p:pic>
        <p:nvPicPr>
          <p:cNvPr id="1026" name="Picture 2" descr="HARBEC | Injection Molding &amp; Advanced Manufacturing">
            <a:extLst>
              <a:ext uri="{FF2B5EF4-FFF2-40B4-BE49-F238E27FC236}">
                <a16:creationId xmlns:a16="http://schemas.microsoft.com/office/drawing/2014/main" id="{1732D549-1107-1C27-57AE-F252CF160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982" y="230188"/>
            <a:ext cx="59309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ACE9E5-8893-87D7-03AC-2EE1D261E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75" y="1914144"/>
            <a:ext cx="4221955" cy="385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49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2CC9-F550-F245-B105-23DB02F5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43224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/>
              <a:t>Tessy</a:t>
            </a:r>
            <a:r>
              <a:rPr lang="en-US" dirty="0"/>
              <a:t> Plastics – Skaneateles, 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42223-9585-C74D-89FB-DEDD812CD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3584"/>
            <a:ext cx="5879592" cy="4933379"/>
          </a:xfrm>
        </p:spPr>
        <p:txBody>
          <a:bodyPr/>
          <a:lstStyle/>
          <a:p>
            <a:r>
              <a:rPr lang="en-US" dirty="0"/>
              <a:t>37,931 </a:t>
            </a:r>
            <a:r>
              <a:rPr lang="en-US" dirty="0" err="1"/>
              <a:t>mWh</a:t>
            </a:r>
            <a:r>
              <a:rPr lang="en-US" dirty="0"/>
              <a:t> generated in 2022 from Wind &amp; Hydropower purchasing agreements</a:t>
            </a:r>
          </a:p>
          <a:p>
            <a:r>
              <a:rPr lang="en-US" dirty="0"/>
              <a:t>86% Waste recycling or reclamation </a:t>
            </a:r>
          </a:p>
          <a:p>
            <a:r>
              <a:rPr lang="en-US" dirty="0"/>
              <a:t>Close looped water-cooling systems</a:t>
            </a:r>
          </a:p>
          <a:p>
            <a:r>
              <a:rPr lang="en-US" dirty="0"/>
              <a:t>Use of sustainable packaging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BF6F04-CAC1-58CC-BF0C-62DCD2EDF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036" y="143224"/>
            <a:ext cx="4532630" cy="17693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9006CE-4E54-C48D-6A6C-86D1E3C10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7502" y="3318255"/>
            <a:ext cx="4913122" cy="276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93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2CC9-F550-F245-B105-23DB02F5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792" y="131975"/>
            <a:ext cx="11005008" cy="782425"/>
          </a:xfrm>
        </p:spPr>
        <p:txBody>
          <a:bodyPr>
            <a:normAutofit/>
          </a:bodyPr>
          <a:lstStyle/>
          <a:p>
            <a:r>
              <a:rPr lang="en-US" dirty="0"/>
              <a:t>Anheuser-Busch – Baldwinsville, 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42223-9585-C74D-89FB-DEDD812CD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792" y="914400"/>
            <a:ext cx="5747208" cy="5262563"/>
          </a:xfrm>
        </p:spPr>
        <p:txBody>
          <a:bodyPr/>
          <a:lstStyle/>
          <a:p>
            <a:r>
              <a:rPr lang="en-US" dirty="0"/>
              <a:t>8,000 panel installation in Van Buren, NY</a:t>
            </a:r>
          </a:p>
          <a:p>
            <a:r>
              <a:rPr lang="en-US" dirty="0"/>
              <a:t>3 million kWh annually on 18 acres</a:t>
            </a:r>
          </a:p>
          <a:p>
            <a:r>
              <a:rPr lang="en-US" dirty="0"/>
              <a:t>Produces 3 million cases per year from power generation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CCF183-DB62-8968-CDB5-FA36654BB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474" y="2159548"/>
            <a:ext cx="5271940" cy="3953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018A48-8011-16B0-54F4-DED44D7C1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86" y="3678285"/>
            <a:ext cx="3892878" cy="25952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75B3E5-60D6-81FF-B581-7300D5905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6111" y="131975"/>
            <a:ext cx="3504426" cy="197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0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2CC9-F550-F245-B105-23DB02F5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097" y="169683"/>
            <a:ext cx="6174557" cy="782424"/>
          </a:xfrm>
        </p:spPr>
        <p:txBody>
          <a:bodyPr>
            <a:normAutofit/>
          </a:bodyPr>
          <a:lstStyle/>
          <a:p>
            <a:r>
              <a:rPr lang="en-US" dirty="0"/>
              <a:t>Henkel – Geneva, 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42223-9585-C74D-89FB-DEDD812CD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97" y="952107"/>
            <a:ext cx="5665509" cy="5224856"/>
          </a:xfrm>
        </p:spPr>
        <p:txBody>
          <a:bodyPr/>
          <a:lstStyle/>
          <a:p>
            <a:r>
              <a:rPr lang="en-US" dirty="0"/>
              <a:t>Operates two 1.6MW windmills</a:t>
            </a:r>
          </a:p>
          <a:p>
            <a:r>
              <a:rPr lang="en-US" dirty="0"/>
              <a:t>Powers 20 percent of facility with periodic increases</a:t>
            </a:r>
          </a:p>
          <a:p>
            <a:r>
              <a:rPr lang="en-US" dirty="0"/>
              <a:t>Facility produces soaps and hand sanitizer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02A9C-503E-B8F9-355B-102D0FB40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562" y="2656729"/>
            <a:ext cx="6322341" cy="35202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A0A284-66E8-B157-8DE8-A8FF1EC31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847" y="3681635"/>
            <a:ext cx="4539079" cy="25629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2D0096-0754-BE35-CA99-9701276053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6992" y="258571"/>
            <a:ext cx="3907536" cy="220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25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5D533-75D5-3944-A304-1D05C8AF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16314"/>
            <a:ext cx="10515600" cy="1363663"/>
          </a:xfrm>
        </p:spPr>
        <p:txBody>
          <a:bodyPr>
            <a:normAutofit/>
          </a:bodyPr>
          <a:lstStyle/>
          <a:p>
            <a:r>
              <a:rPr lang="en-US" dirty="0"/>
              <a:t>CNY Green Energy Projects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23C94D-CAF9-6036-2634-00B305952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41664" cy="48488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C55E54-5B24-F067-8DA9-EB9A99B27C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04" r="8584"/>
          <a:stretch/>
        </p:blipFill>
        <p:spPr>
          <a:xfrm>
            <a:off x="6931914" y="0"/>
            <a:ext cx="5295900" cy="48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1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DB798-E6D1-CA5C-2D7B-7475953F7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15" y="94269"/>
            <a:ext cx="9511647" cy="772998"/>
          </a:xfrm>
        </p:spPr>
        <p:txBody>
          <a:bodyPr/>
          <a:lstStyle/>
          <a:p>
            <a:r>
              <a:rPr lang="en-US" dirty="0"/>
              <a:t>Central NY Solar &amp; Wind Development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FE466-2284-8424-1D95-88957A3C8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816" y="791852"/>
            <a:ext cx="5062194" cy="52978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Signing Climate Leadership Community Protection Act in 2019 sparked need to get 70% renewable energy production by 2030</a:t>
            </a:r>
          </a:p>
          <a:p>
            <a:r>
              <a:rPr lang="en-US" dirty="0"/>
              <a:t>Large amounts of vacant rural land for solar/wind development</a:t>
            </a:r>
          </a:p>
          <a:p>
            <a:r>
              <a:rPr lang="en-US" dirty="0"/>
              <a:t>NY Gov. made $1.4B commitment to advance 22 wind projects across the state in 2018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FBEC7-C9FF-0692-A933-40C9EA9F7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010" y="989814"/>
            <a:ext cx="6654403" cy="487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828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F3C2D-4767-50E3-45BE-328A7912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524" y="160043"/>
            <a:ext cx="5109328" cy="782637"/>
          </a:xfrm>
        </p:spPr>
        <p:txBody>
          <a:bodyPr/>
          <a:lstStyle/>
          <a:p>
            <a:r>
              <a:rPr lang="en-US" dirty="0"/>
              <a:t>DeWitt Solar Farm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3BE37-368C-544A-C0BA-CBFDD5490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24" y="942680"/>
            <a:ext cx="5109328" cy="575527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7,700 Solar panels producing 2.66 megawatts annually</a:t>
            </a:r>
          </a:p>
          <a:p>
            <a:endParaRPr lang="en-US" dirty="0"/>
          </a:p>
          <a:p>
            <a:r>
              <a:rPr lang="en-US" dirty="0"/>
              <a:t>Built and operated by RER Energy</a:t>
            </a:r>
          </a:p>
          <a:p>
            <a:endParaRPr lang="en-US" dirty="0"/>
          </a:p>
          <a:p>
            <a:r>
              <a:rPr lang="en-US" dirty="0"/>
              <a:t>Electricity goes to national grid with DeWitt receiving credit on utility cost</a:t>
            </a:r>
          </a:p>
          <a:p>
            <a:endParaRPr lang="en-US" dirty="0"/>
          </a:p>
          <a:p>
            <a:r>
              <a:rPr lang="en-US" dirty="0"/>
              <a:t>Over 20 years, Dewitt will save 2 million on municipal energy costs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44B9D5-B437-4204-71D3-0DA1A613B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707" y="551361"/>
            <a:ext cx="6565769" cy="3061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21CCAE-10D2-F1CA-7FB5-52E0111A9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832" y="3636668"/>
            <a:ext cx="4263443" cy="224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30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2CC9-F550-F245-B105-23DB02F5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36" y="75415"/>
            <a:ext cx="6457361" cy="740004"/>
          </a:xfrm>
        </p:spPr>
        <p:txBody>
          <a:bodyPr>
            <a:normAutofit/>
          </a:bodyPr>
          <a:lstStyle/>
          <a:p>
            <a:r>
              <a:rPr lang="en-US" dirty="0"/>
              <a:t>Hotel Skylar - Geothermal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42223-9585-C74D-89FB-DEDD812CD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536" y="815420"/>
            <a:ext cx="6033155" cy="5029200"/>
          </a:xfrm>
        </p:spPr>
        <p:txBody>
          <a:bodyPr/>
          <a:lstStyle/>
          <a:p>
            <a:r>
              <a:rPr lang="en-US" dirty="0"/>
              <a:t>16 vertical wells with 68 water to air heat pumps </a:t>
            </a:r>
          </a:p>
          <a:p>
            <a:r>
              <a:rPr lang="en-US" dirty="0"/>
              <a:t>LEED Platinum Certification</a:t>
            </a:r>
          </a:p>
          <a:p>
            <a:r>
              <a:rPr lang="en-US" dirty="0"/>
              <a:t>Key card energy management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4A8BCE-3FEF-015C-420D-DE8FABADC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63" y="3141219"/>
            <a:ext cx="5638837" cy="31571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2E0ECB-B3EE-0A6D-62D7-93D530944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1355" y="45594"/>
            <a:ext cx="40767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9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2CC9-F550-F245-B105-23DB02F5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81600" cy="1325563"/>
          </a:xfrm>
        </p:spPr>
        <p:txBody>
          <a:bodyPr>
            <a:no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42223-9585-C74D-89FB-DEDD812CD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8251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Who is MACNY?</a:t>
            </a:r>
          </a:p>
          <a:p>
            <a:r>
              <a:rPr lang="en-US" dirty="0"/>
              <a:t>Survey Data</a:t>
            </a:r>
          </a:p>
          <a:p>
            <a:r>
              <a:rPr lang="en-US" dirty="0"/>
              <a:t>Recommendation to MACNY</a:t>
            </a:r>
          </a:p>
          <a:p>
            <a:r>
              <a:rPr lang="en-US" dirty="0"/>
              <a:t>Local Leaders in Sustainability</a:t>
            </a:r>
          </a:p>
          <a:p>
            <a:r>
              <a:rPr lang="en-US" dirty="0"/>
              <a:t>CNY Green Energy Projects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0CD62D20-E21A-D046-957A-EA3505760E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/>
          <a:stretch/>
        </p:blipFill>
        <p:spPr>
          <a:xfrm>
            <a:off x="6982721" y="365125"/>
            <a:ext cx="4678262" cy="5811837"/>
          </a:xfrm>
        </p:spPr>
      </p:pic>
    </p:spTree>
    <p:extLst>
      <p:ext uri="{BB962C8B-B14F-4D97-AF65-F5344CB8AC3E}">
        <p14:creationId xmlns:p14="http://schemas.microsoft.com/office/powerpoint/2010/main" val="3041698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3C7AEC1-4B8C-474A-82C2-21AB4878E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389215"/>
            <a:ext cx="5486400" cy="1737360"/>
          </a:xfrm>
        </p:spPr>
        <p:txBody>
          <a:bodyPr anchor="t" anchorCtr="0"/>
          <a:lstStyle/>
          <a:p>
            <a:pPr algn="ctr"/>
            <a:r>
              <a:rPr lang="en-US" sz="4800" dirty="0">
                <a:solidFill>
                  <a:schemeClr val="accent1"/>
                </a:solidFill>
              </a:rPr>
              <a:t>Conclusion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9986194D-3BE7-F540-B1C4-7A362CB3128E}"/>
              </a:ext>
            </a:extLst>
          </p:cNvPr>
          <p:cNvSpPr txBox="1"/>
          <p:nvPr/>
        </p:nvSpPr>
        <p:spPr>
          <a:xfrm>
            <a:off x="438913" y="1603355"/>
            <a:ext cx="929030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MACNY should continue accepting survey results to better understand their members’ energy needs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NY State’s CLCPA and Cap-and-Invest legislature can benefit manufacturers in the state and allow companies to become industry leaders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MACNY can use local leaders in clean energy as a resource to educate their members on benefits of renewable energy uses</a:t>
            </a:r>
          </a:p>
          <a:p>
            <a:pPr marL="514350" indent="-514350">
              <a:buAutoNum type="arabicPeriod"/>
            </a:pPr>
            <a:endParaRPr lang="en-US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Graphic 4" descr="Wind Turbines with solid fill">
            <a:extLst>
              <a:ext uri="{FF2B5EF4-FFF2-40B4-BE49-F238E27FC236}">
                <a16:creationId xmlns:a16="http://schemas.microsoft.com/office/drawing/2014/main" id="{E6D730CD-0508-A336-9F18-DD7CE0EA6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60557" y="4779855"/>
            <a:ext cx="1387723" cy="13877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F82EE-9D14-E515-8430-024F2B66F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04" b="94180" l="0" r="95782">
                        <a14:foregroundMark x1="51837" y1="10406" x2="51837" y2="10406"/>
                        <a14:foregroundMark x1="60000" y1="3880" x2="60000" y2="3880"/>
                        <a14:foregroundMark x1="5034" y1="66667" x2="5034" y2="66667"/>
                        <a14:foregroundMark x1="0" y1="64021" x2="0" y2="64021"/>
                        <a14:foregroundMark x1="80816" y1="94356" x2="80816" y2="94356"/>
                        <a14:foregroundMark x1="92789" y1="90123" x2="92789" y2="90123"/>
                        <a14:foregroundMark x1="95782" y1="89065" x2="95782" y2="890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54605" y="3295273"/>
            <a:ext cx="1799626" cy="1387723"/>
          </a:xfrm>
          <a:prstGeom prst="rect">
            <a:avLst/>
          </a:prstGeom>
        </p:spPr>
      </p:pic>
      <p:pic>
        <p:nvPicPr>
          <p:cNvPr id="9" name="Graphic 8" descr="Clipboard with solid fill">
            <a:extLst>
              <a:ext uri="{FF2B5EF4-FFF2-40B4-BE49-F238E27FC236}">
                <a16:creationId xmlns:a16="http://schemas.microsoft.com/office/drawing/2014/main" id="{AD0E75E7-DA7E-B697-AC11-187D6B018F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63787" y="1329737"/>
            <a:ext cx="1593675" cy="15936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1C2736-94A9-BA52-77FC-A1A7AA7AEF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0557" y="129833"/>
            <a:ext cx="1731939" cy="84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53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F0811-9604-F444-BC5E-A94434CEC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 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90D11815-972E-0E47-AF04-36848F7A26BE}"/>
              </a:ext>
            </a:extLst>
          </p:cNvPr>
          <p:cNvSpPr txBox="1"/>
          <p:nvPr/>
        </p:nvSpPr>
        <p:spPr>
          <a:xfrm>
            <a:off x="740664" y="4190828"/>
            <a:ext cx="538192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November 2023</a:t>
            </a:r>
          </a:p>
          <a:p>
            <a:r>
              <a:rPr lang="en-US" sz="2800" dirty="0">
                <a:solidFill>
                  <a:schemeClr val="tx2"/>
                </a:solidFill>
              </a:rPr>
              <a:t>Will Breitenbach, Luke Boyer</a:t>
            </a:r>
          </a:p>
          <a:p>
            <a:r>
              <a:rPr lang="en-US" sz="2800" dirty="0">
                <a:solidFill>
                  <a:schemeClr val="tx2"/>
                </a:solidFill>
              </a:rPr>
              <a:t>Jay Shankar, Darci Johal</a:t>
            </a:r>
          </a:p>
        </p:txBody>
      </p:sp>
    </p:spTree>
    <p:extLst>
      <p:ext uri="{BB962C8B-B14F-4D97-AF65-F5344CB8AC3E}">
        <p14:creationId xmlns:p14="http://schemas.microsoft.com/office/powerpoint/2010/main" val="3917636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C90BD60-60D2-8D30-D9CD-ABD7A9B25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72" y="1348032"/>
            <a:ext cx="7824248" cy="5260157"/>
          </a:xfrm>
        </p:spPr>
        <p:txBody>
          <a:bodyPr>
            <a:normAutofit fontScale="90000"/>
          </a:bodyPr>
          <a:lstStyle/>
          <a:p>
            <a:r>
              <a:rPr lang="en-US" sz="1800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https://www.syracuse.com/drinks/2019/05/new-solar-array-helps-power-anheuser-buschs-big-cny-brewery.html</a:t>
            </a:r>
            <a:br>
              <a:rPr lang="en-US" sz="1800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US" sz="1800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https://capandinvest.ny.gov/</a:t>
            </a:r>
            <a:br>
              <a:rPr lang="en-US" sz="1800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US" sz="1800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https://www.syracuse.com/business/2020/05/why-is-cloudy-syracuse-suddenly-a-solar-farm-magnet.html</a:t>
            </a:r>
            <a:br>
              <a:rPr lang="en-US" sz="1800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US" sz="1800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https://www.macny.org/wp-content/uploads/2023/10/Manufacturing-Matters-Newsletter-Nov-2023.pdf</a:t>
            </a:r>
            <a:br>
              <a:rPr lang="en-US" sz="1800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US" sz="1800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https://www.fltimes.com/business/new-name-more-jobs-for-plant-formerly-known-as-zotos/article_58c7f034-a23f-58e3-a84f-07aa57f36874.html</a:t>
            </a:r>
            <a:br>
              <a:rPr lang="en-US" sz="1800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US" sz="1800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https://www.greenbiz.com/article/syracuses-hotel-skyler-becomes-third-leed-platinum-hotel</a:t>
            </a:r>
            <a:br>
              <a:rPr lang="en-US" sz="1800" dirty="0">
                <a:solidFill>
                  <a:schemeClr val="accent1"/>
                </a:solidFill>
              </a:rPr>
            </a:br>
            <a:r>
              <a:rPr lang="en-US" sz="18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https://www.macny.org/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br>
              <a:rPr lang="en-US" sz="1800" dirty="0">
                <a:solidFill>
                  <a:schemeClr val="accent1"/>
                </a:solidFill>
              </a:rPr>
            </a:br>
            <a:r>
              <a:rPr lang="en-IN" sz="180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Novelis-Sustainability-Report-2023.pdf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br>
              <a:rPr lang="en-US" sz="1800" dirty="0">
                <a:solidFill>
                  <a:schemeClr val="accent1"/>
                </a:solidFill>
              </a:rPr>
            </a:br>
            <a:r>
              <a:rPr lang="en-US" sz="1800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https://tessy.com/wp-content/uploads/2023/07/Tessy-2023-Sustainability-Report-V2.pdf</a:t>
            </a:r>
            <a:br>
              <a:rPr lang="en-US" sz="1800" dirty="0">
                <a:solidFill>
                  <a:schemeClr val="accent1"/>
                </a:solidFill>
              </a:rPr>
            </a:br>
            <a:r>
              <a:rPr lang="en-US" sz="1800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https://www.plasticsmachinerymanufacturing.com/features/article/21136683/harbec-succeeds-in-carbonneutral-quest</a:t>
            </a:r>
            <a:br>
              <a:rPr lang="en-US" sz="1800" dirty="0">
                <a:solidFill>
                  <a:schemeClr val="accent1"/>
                </a:solidFill>
              </a:rPr>
            </a:br>
            <a:br>
              <a:rPr lang="en-US" sz="1800" dirty="0">
                <a:solidFill>
                  <a:schemeClr val="accent1"/>
                </a:solidFill>
              </a:rPr>
            </a:br>
            <a:br>
              <a:rPr lang="en-US" sz="24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492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2CC9-F550-F245-B105-23DB02F5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803"/>
          </a:xfrm>
        </p:spPr>
        <p:txBody>
          <a:bodyPr>
            <a:normAutofit/>
          </a:bodyPr>
          <a:lstStyle/>
          <a:p>
            <a:r>
              <a:rPr lang="en-US" dirty="0"/>
              <a:t>Who is MACNY?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42223-9585-C74D-89FB-DEDD812CD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5742432" cy="4351338"/>
          </a:xfrm>
        </p:spPr>
        <p:txBody>
          <a:bodyPr vert="horz" lIns="0" tIns="45720" rIns="0" bIns="45720" rtlCol="0" anchor="t"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Manufacturers Association of Central NY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300+ Member Companies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Offer Training, Networking Events, Energy Solutions, Workforce Development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Verdana"/>
                <a:ea typeface="Verdana"/>
              </a:rPr>
              <a:t>Non-Profit 501(c)(6)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Verdana"/>
                <a:ea typeface="Verdana"/>
              </a:rPr>
              <a:t>Focus on Climate Leadership and Community Protection Action (2019)</a:t>
            </a:r>
            <a:endParaRPr lang="en-US" dirty="0"/>
          </a:p>
        </p:txBody>
      </p:sp>
      <p:pic>
        <p:nvPicPr>
          <p:cNvPr id="1026" name="Picture 2" descr="Matt Geitner">
            <a:extLst>
              <a:ext uri="{FF2B5EF4-FFF2-40B4-BE49-F238E27FC236}">
                <a16:creationId xmlns:a16="http://schemas.microsoft.com/office/drawing/2014/main" id="{541AB70E-6DCC-BE65-4764-48C9A9F4A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632" y="219456"/>
            <a:ext cx="2688336" cy="268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indy Oehmigen">
            <a:extLst>
              <a:ext uri="{FF2B5EF4-FFF2-40B4-BE49-F238E27FC236}">
                <a16:creationId xmlns:a16="http://schemas.microsoft.com/office/drawing/2014/main" id="{D6E88331-FEA3-CA7E-3C35-04B5555EA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968" y="176149"/>
            <a:ext cx="2731643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49799F-C5F8-E526-8C8D-E6E1B1E67EA3}"/>
              </a:ext>
            </a:extLst>
          </p:cNvPr>
          <p:cNvSpPr txBox="1"/>
          <p:nvPr/>
        </p:nvSpPr>
        <p:spPr>
          <a:xfrm>
            <a:off x="9397301" y="2967335"/>
            <a:ext cx="2474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464646"/>
                </a:solidFill>
                <a:effectLst/>
                <a:latin typeface="Roboto" panose="02000000000000000000" pitchFamily="2" charset="0"/>
              </a:rPr>
              <a:t>Cindy </a:t>
            </a:r>
            <a:r>
              <a:rPr lang="en-US" b="0" i="0" dirty="0" err="1">
                <a:solidFill>
                  <a:srgbClr val="464646"/>
                </a:solidFill>
                <a:effectLst/>
                <a:latin typeface="Roboto" panose="02000000000000000000" pitchFamily="2" charset="0"/>
              </a:rPr>
              <a:t>Oehmigen</a:t>
            </a:r>
            <a:br>
              <a:rPr lang="en-US" dirty="0"/>
            </a:br>
            <a:r>
              <a:rPr lang="en-US" b="0" i="0" dirty="0">
                <a:solidFill>
                  <a:srgbClr val="464646"/>
                </a:solidFill>
                <a:effectLst/>
                <a:latin typeface="Roboto" panose="02000000000000000000" pitchFamily="2" charset="0"/>
              </a:rPr>
              <a:t>Director, Energy &amp; Corporate Services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B22D3-19CE-295A-C355-1113F4FE8441}"/>
              </a:ext>
            </a:extLst>
          </p:cNvPr>
          <p:cNvSpPr txBox="1"/>
          <p:nvPr/>
        </p:nvSpPr>
        <p:spPr>
          <a:xfrm>
            <a:off x="6687312" y="2967335"/>
            <a:ext cx="2474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464646"/>
                </a:solidFill>
                <a:effectLst/>
                <a:latin typeface="Roboto" panose="02000000000000000000" pitchFamily="2" charset="0"/>
              </a:rPr>
              <a:t>Matt </a:t>
            </a:r>
            <a:r>
              <a:rPr lang="en-US" b="0" i="0" dirty="0" err="1">
                <a:solidFill>
                  <a:srgbClr val="464646"/>
                </a:solidFill>
                <a:effectLst/>
                <a:latin typeface="Roboto" panose="02000000000000000000" pitchFamily="2" charset="0"/>
              </a:rPr>
              <a:t>Geitner</a:t>
            </a:r>
            <a:br>
              <a:rPr lang="en-US" dirty="0"/>
            </a:br>
            <a:r>
              <a:rPr lang="en-US" b="0" i="0" dirty="0">
                <a:solidFill>
                  <a:srgbClr val="464646"/>
                </a:solidFill>
                <a:effectLst/>
                <a:latin typeface="Roboto" panose="02000000000000000000" pitchFamily="2" charset="0"/>
              </a:rPr>
              <a:t>Director of Government Relations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25ECA2-1546-B76B-EB97-78777148C2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929" y="4124943"/>
            <a:ext cx="3400743" cy="165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13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2C2106F-841D-5132-50BA-A0609AA0B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365125"/>
            <a:ext cx="7900415" cy="597471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42223-9585-C74D-89FB-DEDD812CD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0832" y="999744"/>
            <a:ext cx="4303776" cy="5230368"/>
          </a:xfrm>
        </p:spPr>
        <p:txBody>
          <a:bodyPr vert="horz" lIns="0" tIns="45720" rIns="0" bIns="45720" rtlCol="0" anchor="t">
            <a:normAutofit/>
          </a:bodyPr>
          <a:lstStyle/>
          <a:p>
            <a:endParaRPr lang="en-US" dirty="0">
              <a:latin typeface="Verdana"/>
              <a:ea typeface="Verdan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Verdana"/>
                <a:ea typeface="Verdana"/>
              </a:rPr>
              <a:t>Partnership with other regional Manufacturing Associations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Verdana"/>
              <a:ea typeface="Verdan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Verdana"/>
                <a:ea typeface="Verdana"/>
              </a:rPr>
              <a:t>5,400 total manufacturing and manufacturing support member companies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E85ED5-BB0B-257B-F0EB-07A294885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803"/>
          </a:xfrm>
        </p:spPr>
        <p:txBody>
          <a:bodyPr>
            <a:normAutofit/>
          </a:bodyPr>
          <a:lstStyle/>
          <a:p>
            <a:r>
              <a:rPr lang="en-US" dirty="0"/>
              <a:t>Who is MACNY?</a:t>
            </a:r>
          </a:p>
        </p:txBody>
      </p:sp>
    </p:spTree>
    <p:extLst>
      <p:ext uri="{BB962C8B-B14F-4D97-AF65-F5344CB8AC3E}">
        <p14:creationId xmlns:p14="http://schemas.microsoft.com/office/powerpoint/2010/main" val="3030416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39F023-F0AF-E643-82D4-860FFEF26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840287"/>
            <a:ext cx="10515600" cy="1363663"/>
          </a:xfrm>
        </p:spPr>
        <p:txBody>
          <a:bodyPr>
            <a:normAutofit/>
          </a:bodyPr>
          <a:lstStyle/>
          <a:p>
            <a:r>
              <a:rPr lang="en-US" dirty="0"/>
              <a:t>Survey Data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9EE19A0-084A-2344-9D9F-7DAF47B837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0" y="-812801"/>
            <a:ext cx="12191999" cy="589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396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2CC9-F550-F245-B105-23DB02F5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1400"/>
          </a:xfrm>
        </p:spPr>
        <p:txBody>
          <a:bodyPr>
            <a:normAutofit/>
          </a:bodyPr>
          <a:lstStyle/>
          <a:p>
            <a:r>
              <a:rPr lang="en-US" dirty="0"/>
              <a:t>Survey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42223-9585-C74D-89FB-DEDD812CD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6526"/>
            <a:ext cx="10515600" cy="2755074"/>
          </a:xfrm>
        </p:spPr>
        <p:txBody>
          <a:bodyPr>
            <a:normAutofit/>
          </a:bodyPr>
          <a:lstStyle/>
          <a:p>
            <a:r>
              <a:rPr lang="en-US" dirty="0"/>
              <a:t>Survey sent October 13</a:t>
            </a:r>
            <a:r>
              <a:rPr lang="en-US" baseline="30000" dirty="0"/>
              <a:t>th </a:t>
            </a:r>
            <a:r>
              <a:rPr lang="en-US" dirty="0"/>
              <a:t>– 165 companies</a:t>
            </a:r>
          </a:p>
          <a:p>
            <a:r>
              <a:rPr lang="en-US" dirty="0"/>
              <a:t>Hesitancy, Confidentiality, Accuracy</a:t>
            </a:r>
          </a:p>
          <a:p>
            <a:r>
              <a:rPr lang="en-US" dirty="0"/>
              <a:t>23 Total Questions</a:t>
            </a:r>
          </a:p>
          <a:p>
            <a:r>
              <a:rPr lang="en-US" dirty="0"/>
              <a:t>NAICS Codes </a:t>
            </a:r>
          </a:p>
          <a:p>
            <a:pPr lvl="1"/>
            <a:r>
              <a:rPr lang="en-US" dirty="0"/>
              <a:t>Printing/Paper, Dairy, Steel, Machine Shops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" name="Graphic 29" descr="Clipboard with solid fill">
            <a:extLst>
              <a:ext uri="{FF2B5EF4-FFF2-40B4-BE49-F238E27FC236}">
                <a16:creationId xmlns:a16="http://schemas.microsoft.com/office/drawing/2014/main" id="{545A1394-09CB-04F7-2F1D-4BB6E7C1B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87726" y="331026"/>
            <a:ext cx="2412174" cy="24121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3E25162-6585-9E9A-60DA-A89051B89E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0" y="4005012"/>
            <a:ext cx="1042323" cy="1789874"/>
          </a:xfrm>
          <a:prstGeom prst="rect">
            <a:avLst/>
          </a:prstGeom>
        </p:spPr>
      </p:pic>
      <p:pic>
        <p:nvPicPr>
          <p:cNvPr id="35" name="Graphic 34" descr="Electric Tower with solid fill">
            <a:extLst>
              <a:ext uri="{FF2B5EF4-FFF2-40B4-BE49-F238E27FC236}">
                <a16:creationId xmlns:a16="http://schemas.microsoft.com/office/drawing/2014/main" id="{213CB75D-9F52-898C-52E0-DC3606561D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200" y="3905250"/>
            <a:ext cx="1866900" cy="1866900"/>
          </a:xfrm>
          <a:prstGeom prst="rect">
            <a:avLst/>
          </a:prstGeom>
        </p:spPr>
      </p:pic>
      <p:pic>
        <p:nvPicPr>
          <p:cNvPr id="37" name="Graphic 36" descr="Oil Rig outline">
            <a:extLst>
              <a:ext uri="{FF2B5EF4-FFF2-40B4-BE49-F238E27FC236}">
                <a16:creationId xmlns:a16="http://schemas.microsoft.com/office/drawing/2014/main" id="{EADDA5F1-3D49-9492-C29A-DC5DCE796C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46157" y="3826700"/>
            <a:ext cx="2171700" cy="21717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8DBF55F-E3AD-32DA-40FA-B1ED53CB6866}"/>
              </a:ext>
            </a:extLst>
          </p:cNvPr>
          <p:cNvSpPr txBox="1"/>
          <p:nvPr/>
        </p:nvSpPr>
        <p:spPr>
          <a:xfrm>
            <a:off x="965200" y="5842826"/>
            <a:ext cx="495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 </a:t>
            </a:r>
            <a:r>
              <a:rPr lang="en-US" dirty="0"/>
              <a:t>Electricity </a:t>
            </a:r>
            <a:r>
              <a:rPr lang="en-US" b="1" dirty="0"/>
              <a:t>2. </a:t>
            </a:r>
            <a:r>
              <a:rPr lang="en-US" dirty="0"/>
              <a:t>Natural Gas </a:t>
            </a:r>
            <a:r>
              <a:rPr lang="en-US" b="1" dirty="0"/>
              <a:t>3. </a:t>
            </a:r>
            <a:r>
              <a:rPr lang="en-US" dirty="0"/>
              <a:t>Petroleum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CBD0387-8761-CA2F-08CE-9579BC7CFA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57277" y="3826700"/>
            <a:ext cx="3124200" cy="6477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B0A3C47-706A-294F-5DA2-C2A5FDBA91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57277" y="4619544"/>
            <a:ext cx="3124200" cy="69806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3030E26-80EC-C127-1018-F50B727CBB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7277" y="5317607"/>
            <a:ext cx="1312673" cy="101263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F20F864-F3C7-EDF5-8881-335225377E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90100" y="5582476"/>
            <a:ext cx="2146300" cy="520700"/>
          </a:xfrm>
          <a:prstGeom prst="rect">
            <a:avLst/>
          </a:prstGeom>
        </p:spPr>
      </p:pic>
      <p:pic>
        <p:nvPicPr>
          <p:cNvPr id="44" name="Graphic 43" descr="Badge 1 outline">
            <a:extLst>
              <a:ext uri="{FF2B5EF4-FFF2-40B4-BE49-F238E27FC236}">
                <a16:creationId xmlns:a16="http://schemas.microsoft.com/office/drawing/2014/main" id="{D91193B9-EAAA-8E1D-4EDE-42385A7EEBA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36254" y="3744466"/>
            <a:ext cx="748377" cy="748377"/>
          </a:xfrm>
          <a:prstGeom prst="rect">
            <a:avLst/>
          </a:prstGeom>
        </p:spPr>
      </p:pic>
      <p:pic>
        <p:nvPicPr>
          <p:cNvPr id="46" name="Graphic 45" descr="Badge outline">
            <a:extLst>
              <a:ext uri="{FF2B5EF4-FFF2-40B4-BE49-F238E27FC236}">
                <a16:creationId xmlns:a16="http://schemas.microsoft.com/office/drawing/2014/main" id="{D8FFA300-E49C-6F98-2629-58B72FF531F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658537" y="4442529"/>
            <a:ext cx="748377" cy="748377"/>
          </a:xfrm>
          <a:prstGeom prst="rect">
            <a:avLst/>
          </a:prstGeom>
        </p:spPr>
      </p:pic>
      <p:pic>
        <p:nvPicPr>
          <p:cNvPr id="48" name="Graphic 47" descr="Badge 3 outline">
            <a:extLst>
              <a:ext uri="{FF2B5EF4-FFF2-40B4-BE49-F238E27FC236}">
                <a16:creationId xmlns:a16="http://schemas.microsoft.com/office/drawing/2014/main" id="{51B5349D-7A4F-5145-968E-F2EC80F2C78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630505" y="5233977"/>
            <a:ext cx="754126" cy="75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99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2CC9-F550-F245-B105-23DB02F54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Survey Data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2E2743B-1B56-BF4A-958F-9019CF7E9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92397"/>
            <a:ext cx="5157787" cy="731520"/>
          </a:xfrm>
        </p:spPr>
        <p:txBody>
          <a:bodyPr/>
          <a:lstStyle/>
          <a:p>
            <a:r>
              <a:rPr lang="en-US" dirty="0"/>
              <a:t>Manufacturing Energy Usage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4AC42223-9585-C74D-89FB-DEDD812CD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2123917"/>
            <a:ext cx="5157787" cy="3525202"/>
          </a:xfrm>
        </p:spPr>
        <p:txBody>
          <a:bodyPr/>
          <a:lstStyle/>
          <a:p>
            <a:r>
              <a:rPr lang="en-US" dirty="0"/>
              <a:t>Average: 49,140,937 kWh</a:t>
            </a:r>
          </a:p>
          <a:p>
            <a:r>
              <a:rPr lang="en-US" dirty="0"/>
              <a:t>Max: 280,000,000 kWh</a:t>
            </a:r>
          </a:p>
          <a:p>
            <a:r>
              <a:rPr lang="en-US" dirty="0"/>
              <a:t>Min: 80,000 kWh</a:t>
            </a:r>
          </a:p>
          <a:p>
            <a:endParaRPr lang="en-US" dirty="0"/>
          </a:p>
          <a:p>
            <a:r>
              <a:rPr lang="en-US" dirty="0"/>
              <a:t>Average Annual Cost: $6,079,074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080EFC6-A044-F041-A45D-26A9796A61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392397"/>
            <a:ext cx="5794376" cy="731520"/>
          </a:xfrm>
        </p:spPr>
        <p:txBody>
          <a:bodyPr>
            <a:normAutofit/>
          </a:bodyPr>
          <a:lstStyle/>
          <a:p>
            <a:r>
              <a:rPr lang="en-US" dirty="0"/>
              <a:t>Non-Manufacturing Energy Usage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B076A334-4CBD-EA4C-BE4E-67B13C21B3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4" y="2123917"/>
            <a:ext cx="5183188" cy="3525202"/>
          </a:xfrm>
        </p:spPr>
        <p:txBody>
          <a:bodyPr/>
          <a:lstStyle/>
          <a:p>
            <a:r>
              <a:rPr lang="en-US" dirty="0"/>
              <a:t>Average: 10,372,340 kWh</a:t>
            </a:r>
          </a:p>
          <a:p>
            <a:r>
              <a:rPr lang="en-US" dirty="0"/>
              <a:t>Max: 40,000,000 kWh</a:t>
            </a:r>
          </a:p>
          <a:p>
            <a:r>
              <a:rPr lang="en-US" dirty="0"/>
              <a:t>Min: 60,000 kWh</a:t>
            </a:r>
          </a:p>
          <a:p>
            <a:endParaRPr lang="en-US" dirty="0"/>
          </a:p>
          <a:p>
            <a:r>
              <a:rPr lang="en-US" dirty="0"/>
              <a:t>Average Annual Cost: </a:t>
            </a:r>
          </a:p>
          <a:p>
            <a:pPr marL="0" indent="0">
              <a:buNone/>
            </a:pPr>
            <a:r>
              <a:rPr lang="en-US" dirty="0"/>
              <a:t>  $722,218</a:t>
            </a:r>
          </a:p>
        </p:txBody>
      </p:sp>
      <p:pic>
        <p:nvPicPr>
          <p:cNvPr id="9" name="Graphic 8" descr="Renewable Energy with solid fill">
            <a:extLst>
              <a:ext uri="{FF2B5EF4-FFF2-40B4-BE49-F238E27FC236}">
                <a16:creationId xmlns:a16="http://schemas.microsoft.com/office/drawing/2014/main" id="{7DF8F73C-0B5D-7023-86DA-76880A4DC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66400" y="327502"/>
            <a:ext cx="1219200" cy="1219200"/>
          </a:xfrm>
          <a:prstGeom prst="rect">
            <a:avLst/>
          </a:prstGeom>
        </p:spPr>
      </p:pic>
      <p:pic>
        <p:nvPicPr>
          <p:cNvPr id="11" name="Graphic 10" descr="Money with solid fill">
            <a:extLst>
              <a:ext uri="{FF2B5EF4-FFF2-40B4-BE49-F238E27FC236}">
                <a16:creationId xmlns:a16="http://schemas.microsoft.com/office/drawing/2014/main" id="{68D65FF9-357B-2349-BA8C-6DC68A221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66400" y="3886518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07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2CC9-F550-F245-B105-23DB02F5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1400"/>
          </a:xfrm>
        </p:spPr>
        <p:txBody>
          <a:bodyPr>
            <a:normAutofit/>
          </a:bodyPr>
          <a:lstStyle/>
          <a:p>
            <a:r>
              <a:rPr lang="en-US" dirty="0"/>
              <a:t>Survey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42223-9585-C74D-89FB-DEDD812CD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4550" y="2439226"/>
            <a:ext cx="4159250" cy="34654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Approaches range from improving energy efficiency of owned equipment, improving workflow and processes, purchasing green energy from a supplier, and reduction of waste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B706A5-1B1F-EEDE-7F74-1BDF7CAEC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003300"/>
            <a:ext cx="6356350" cy="4596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921352-428A-3FF8-899E-D13953EDD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0777" y="1156526"/>
            <a:ext cx="2666796" cy="98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83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2CC9-F550-F245-B105-23DB02F5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1400"/>
          </a:xfrm>
        </p:spPr>
        <p:txBody>
          <a:bodyPr>
            <a:normAutofit/>
          </a:bodyPr>
          <a:lstStyle/>
          <a:p>
            <a:r>
              <a:rPr lang="en-US" dirty="0"/>
              <a:t>Survey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42223-9585-C74D-89FB-DEDD812CD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4550" y="2439226"/>
            <a:ext cx="4159250" cy="34654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Companies may not have complete understanding of New York State’s agenda to move to clean energy in the manufacturing industry.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B706A5-1B1F-EEDE-7F74-1BDF7CAECB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7700" y="1196613"/>
            <a:ext cx="6356350" cy="42095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4A5760-0A7A-821C-F44B-35A2B6C2E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7518" y="1156526"/>
            <a:ext cx="2605482" cy="96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684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yracuse University Color Palette">
      <a:dk1>
        <a:srgbClr val="3F403F"/>
      </a:dk1>
      <a:lt1>
        <a:srgbClr val="FFFFFF"/>
      </a:lt1>
      <a:dk2>
        <a:srgbClr val="F76900"/>
      </a:dk2>
      <a:lt2>
        <a:srgbClr val="ADB3B8"/>
      </a:lt2>
      <a:accent1>
        <a:srgbClr val="000E54"/>
      </a:accent1>
      <a:accent2>
        <a:srgbClr val="FF431B"/>
      </a:accent2>
      <a:accent3>
        <a:srgbClr val="FF8E00"/>
      </a:accent3>
      <a:accent4>
        <a:srgbClr val="203299"/>
      </a:accent4>
      <a:accent5>
        <a:srgbClr val="2B72D7"/>
      </a:accent5>
      <a:accent6>
        <a:srgbClr val="F76900"/>
      </a:accent6>
      <a:hlink>
        <a:srgbClr val="D74100"/>
      </a:hlink>
      <a:folHlink>
        <a:srgbClr val="D74100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9565</TotalTime>
  <Words>750</Words>
  <Application>Microsoft Macintosh PowerPoint</Application>
  <PresentationFormat>Widescreen</PresentationFormat>
  <Paragraphs>117</Paragraphs>
  <Slides>22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Georgia</vt:lpstr>
      <vt:lpstr>Roboto</vt:lpstr>
      <vt:lpstr>System Font Regular</vt:lpstr>
      <vt:lpstr>Verdana</vt:lpstr>
      <vt:lpstr>Wingdings</vt:lpstr>
      <vt:lpstr>Office Theme</vt:lpstr>
      <vt:lpstr>MACNY &amp; Green Energy in CNY</vt:lpstr>
      <vt:lpstr>Agenda</vt:lpstr>
      <vt:lpstr>Who is MACNY?</vt:lpstr>
      <vt:lpstr>Who is MACNY?</vt:lpstr>
      <vt:lpstr>Survey Data</vt:lpstr>
      <vt:lpstr>Survey Data</vt:lpstr>
      <vt:lpstr>Survey Data</vt:lpstr>
      <vt:lpstr>Survey Data</vt:lpstr>
      <vt:lpstr>Survey Data</vt:lpstr>
      <vt:lpstr>MACNY Newsletter Recommendation</vt:lpstr>
      <vt:lpstr>Local Leaders</vt:lpstr>
      <vt:lpstr>Harbec - Ontario, NY</vt:lpstr>
      <vt:lpstr>Tessy Plastics – Skaneateles, NY</vt:lpstr>
      <vt:lpstr>Anheuser-Busch – Baldwinsville, NY</vt:lpstr>
      <vt:lpstr>Henkel – Geneva, NY</vt:lpstr>
      <vt:lpstr>CNY Green Energy Projects</vt:lpstr>
      <vt:lpstr>Central NY Solar &amp; Wind Development </vt:lpstr>
      <vt:lpstr>DeWitt Solar Farm</vt:lpstr>
      <vt:lpstr>Hotel Skylar - Geothermal </vt:lpstr>
      <vt:lpstr>Conclusion</vt:lpstr>
      <vt:lpstr>Thank You! </vt:lpstr>
      <vt:lpstr>https://www.syracuse.com/drinks/2019/05/new-solar-array-helps-power-anheuser-buschs-big-cny-brewery.html https://capandinvest.ny.gov/ https://www.syracuse.com/business/2020/05/why-is-cloudy-syracuse-suddenly-a-solar-farm-magnet.html https://www.macny.org/wp-content/uploads/2023/10/Manufacturing-Matters-Newsletter-Nov-2023.pdf https://www.fltimes.com/business/new-name-more-jobs-for-plant-formerly-known-as-zotos/article_58c7f034-a23f-58e3-a84f-07aa57f36874.html https://www.greenbiz.com/article/syracuses-hotel-skyler-becomes-third-leed-platinum-hotel https://www.macny.org/  Novelis-Sustainability-Report-2023.pdf  https://tessy.com/wp-content/uploads/2023/07/Tessy-2023-Sustainability-Report-V2.pdf https://www.plasticsmachinerymanufacturing.com/features/article/21136683/harbec-succeeds-in-carbonneutral-quest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Hubert De La Vega</dc:creator>
  <cp:lastModifiedBy>William Breitenbach</cp:lastModifiedBy>
  <cp:revision>139</cp:revision>
  <dcterms:created xsi:type="dcterms:W3CDTF">2019-07-05T14:23:44Z</dcterms:created>
  <dcterms:modified xsi:type="dcterms:W3CDTF">2023-11-29T17:18:59Z</dcterms:modified>
</cp:coreProperties>
</file>